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8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72" r:id="rId16"/>
    <p:sldId id="281" r:id="rId17"/>
    <p:sldId id="282" r:id="rId18"/>
    <p:sldId id="283" r:id="rId19"/>
    <p:sldId id="269" r:id="rId20"/>
    <p:sldId id="270" r:id="rId21"/>
    <p:sldId id="271" r:id="rId22"/>
    <p:sldId id="273" r:id="rId23"/>
    <p:sldId id="274" r:id="rId24"/>
    <p:sldId id="275" r:id="rId25"/>
    <p:sldId id="278" r:id="rId26"/>
    <p:sldId id="277" r:id="rId27"/>
    <p:sldId id="284" r:id="rId28"/>
    <p:sldId id="276" r:id="rId29"/>
    <p:sldId id="280" r:id="rId30"/>
    <p:sldId id="288" r:id="rId31"/>
    <p:sldId id="286" r:id="rId32"/>
    <p:sldId id="287" r:id="rId33"/>
    <p:sldId id="291" r:id="rId34"/>
    <p:sldId id="289" r:id="rId35"/>
    <p:sldId id="290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3" autoAdjust="0"/>
    <p:restoredTop sz="81977" autoAdjust="0"/>
  </p:normalViewPr>
  <p:slideViewPr>
    <p:cSldViewPr snapToGrid="0">
      <p:cViewPr varScale="1">
        <p:scale>
          <a:sx n="41" d="100"/>
          <a:sy n="41" d="100"/>
        </p:scale>
        <p:origin x="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E2172-289E-4105-8470-010EDFA9A2F2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7B91-36C2-4736-9ADC-81C3428D65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1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28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2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0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3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99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6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01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38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74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9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05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87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36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446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138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8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257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4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81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17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7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6489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87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29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371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7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1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17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6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67B91-36C2-4736-9ADC-81C3428D659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17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97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2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65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99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3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3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1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0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10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0BBE9-8B64-46C2-95AE-1A51E9A6FABF}" type="datetimeFigureOut">
              <a:rPr lang="en-US" smtClean="0"/>
              <a:t>4/10/2018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9ACDF-FF8B-45C3-AF55-C63E0BE0DD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7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IntroToWebGLWorksho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.webgl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reejs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IntroToWebGLWorkshop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msglobe.chromeexperiment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1664208"/>
            <a:ext cx="105156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Intro to WebGL for Visualization</a:t>
            </a: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Northwestern University</a:t>
            </a: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Computational Research Day 2018</a:t>
            </a:r>
          </a:p>
          <a:p>
            <a:pPr algn="ctr"/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Download the Project files from:</a:t>
            </a:r>
          </a:p>
          <a:p>
            <a:pPr algn="ctr"/>
            <a:endParaRPr lang="en-US" sz="11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github.com/</a:t>
            </a:r>
            <a:r>
              <a:rPr lang="en-US" sz="3600" dirty="0" err="1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nuitrcs</a:t>
            </a:r>
            <a:r>
              <a:rPr lang="en-US" sz="3600" dirty="0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/</a:t>
            </a:r>
            <a:r>
              <a:rPr lang="en-US" sz="3600" dirty="0" err="1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IntroToWebGLWorkshop</a:t>
            </a:r>
            <a:endParaRPr lang="en-US" sz="3600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5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20624"/>
            <a:ext cx="11887200" cy="601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" y="587828"/>
            <a:ext cx="7289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Triangles, the atoms of 3D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760" y="2216254"/>
            <a:ext cx="573459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Defined by three point positions called </a:t>
            </a:r>
            <a:r>
              <a:rPr lang="en-US" sz="24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vertices</a:t>
            </a: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(singular: </a:t>
            </a:r>
            <a:r>
              <a:rPr lang="en-US" sz="24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vertex</a:t>
            </a: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)</a:t>
            </a:r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Most simple shape that can be defined in three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0CBCB"/>
                </a:solidFill>
                <a:latin typeface="Campton Medium" panose="00000600000000000000" pitchFamily="50" charset="0"/>
              </a:rPr>
              <a:t>A</a:t>
            </a: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lways planar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Easy to quantify relationships (thanks Euclid and Pythagoras!)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92" y="308009"/>
            <a:ext cx="6562793" cy="625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760" y="587828"/>
            <a:ext cx="7289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Components of a Triangle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8369" y="2482857"/>
            <a:ext cx="299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Vertex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1" y="161454"/>
            <a:ext cx="6858000" cy="6535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2" y="135843"/>
            <a:ext cx="6858000" cy="65863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8370" y="3228811"/>
            <a:ext cx="299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Edge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8371" y="3966744"/>
            <a:ext cx="2995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Face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3" y="135843"/>
            <a:ext cx="6858000" cy="6586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661" y="135842"/>
            <a:ext cx="6858000" cy="65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6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06" y="577516"/>
            <a:ext cx="7607808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1263" y="2165680"/>
            <a:ext cx="5181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Adjacent triangles can be defined by adding a single vertex for each additional triangle</a:t>
            </a:r>
          </a:p>
          <a:p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Many adjacent triangles define a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model</a:t>
            </a:r>
            <a:endParaRPr lang="en-US" sz="3200" i="1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0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752" y="1659285"/>
            <a:ext cx="45926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Materials</a:t>
            </a:r>
            <a:r>
              <a:rPr lang="en-US" sz="3200" i="1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applied to models give an object a desired appearance</a:t>
            </a:r>
          </a:p>
          <a:p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combination of Model and Materials is called a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Mesh</a:t>
            </a:r>
            <a:endParaRPr lang="en-US" sz="3200" i="1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70" y="905256"/>
            <a:ext cx="6967429" cy="50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751" y="2151727"/>
            <a:ext cx="47682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Materials</a:t>
            </a:r>
            <a:r>
              <a:rPr lang="en-US" sz="3200" i="1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are comprised of textures (2D images), and one or more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Shader Programs</a:t>
            </a:r>
            <a:endParaRPr lang="en-US" sz="3200" i="1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70" y="905256"/>
            <a:ext cx="6967429" cy="50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752" y="1166842"/>
            <a:ext cx="45638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tiger’s fur has millions of strands generated by a </a:t>
            </a: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S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hader Program</a:t>
            </a:r>
          </a:p>
          <a:p>
            <a:endParaRPr lang="en-US" sz="32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Shader Programs have two components: a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Vertex Shader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and a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Fragment Shader</a:t>
            </a:r>
            <a:endParaRPr lang="en-US" sz="3200" i="1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2" y="685800"/>
            <a:ext cx="78139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2222" y="2151727"/>
            <a:ext cx="45638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Vertex Shader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places and deforms all the points that make up the strands of fur on the tiger</a:t>
            </a:r>
            <a:endParaRPr lang="en-US" sz="3200" i="1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2" y="685800"/>
            <a:ext cx="78139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752" y="2397948"/>
            <a:ext cx="45638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</a:t>
            </a:r>
            <a:r>
              <a:rPr lang="en-US" sz="3200" i="1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Fragment Shader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determines the final color and opacity of each strand of fur</a:t>
            </a:r>
            <a:endParaRPr lang="en-US" sz="3200" i="1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62" y="685800"/>
            <a:ext cx="781396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114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Required components of a 3D Scene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2560320"/>
            <a:ext cx="5568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Meshes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657600"/>
            <a:ext cx="459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Lights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754880"/>
            <a:ext cx="4596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Camera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0" y="1691640"/>
            <a:ext cx="6542577" cy="45719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1691640"/>
            <a:ext cx="6542577" cy="4571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79" y="1691640"/>
            <a:ext cx="654257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2514600"/>
            <a:ext cx="10515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Test Your Browser</a:t>
            </a:r>
          </a:p>
          <a:p>
            <a:pPr algn="ctr"/>
            <a:endParaRPr lang="en-US" sz="48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g</a:t>
            </a:r>
            <a:r>
              <a:rPr lang="en-US" sz="6000" dirty="0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et.webgl.org</a:t>
            </a:r>
            <a:endParaRPr lang="en-US" sz="6000" dirty="0">
              <a:solidFill>
                <a:schemeClr val="bg1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2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7048" y="411480"/>
            <a:ext cx="9361715" cy="704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How 3D Images are Generated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023" y="1934031"/>
            <a:ext cx="5718630" cy="4062651"/>
          </a:xfrm>
          <a:prstGeom prst="rect">
            <a:avLst/>
          </a:prstGeom>
          <a:noFill/>
        </p:spPr>
        <p:txBody>
          <a:bodyPr wrap="square" bIns="45720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</a:t>
            </a: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G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raphics Pipeline:</a:t>
            </a:r>
          </a:p>
          <a:p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Each box in this flowchart is an operation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Some operations are performed </a:t>
            </a:r>
            <a:r>
              <a:rPr lang="en-US" sz="2400" dirty="0">
                <a:solidFill>
                  <a:srgbClr val="F0CBCB"/>
                </a:solidFill>
                <a:latin typeface="Campton Medium" panose="00000600000000000000" pitchFamily="50" charset="0"/>
              </a:rPr>
              <a:t>m</a:t>
            </a: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illions of times per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Many operations performed in parallel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Pipeline runs end to end 30-60 times per second or faster</a:t>
            </a:r>
            <a:endParaRPr lang="en-US" sz="24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89" y="1311189"/>
            <a:ext cx="5684555" cy="53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0" y="4114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Graphics Pipeline Simplified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0" y="1400374"/>
            <a:ext cx="3436158" cy="2103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8" y="1400374"/>
            <a:ext cx="3436158" cy="2103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" y="4115114"/>
            <a:ext cx="3436158" cy="2103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448" y="4115114"/>
            <a:ext cx="3436158" cy="21031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6663" y="1897936"/>
            <a:ext cx="25119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Models and</a:t>
            </a:r>
          </a:p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Shader Programs</a:t>
            </a:r>
          </a:p>
          <a:p>
            <a:r>
              <a:rPr lang="en-US" sz="2200" dirty="0">
                <a:solidFill>
                  <a:srgbClr val="F0CBCB"/>
                </a:solidFill>
                <a:latin typeface="Campton Medium" panose="00000600000000000000" pitchFamily="50" charset="0"/>
              </a:rPr>
              <a:t>a</a:t>
            </a:r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re loaded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45040" y="1897936"/>
            <a:ext cx="23759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Vertex Shader</a:t>
            </a:r>
          </a:p>
          <a:p>
            <a:r>
              <a:rPr lang="en-US" sz="2200" dirty="0">
                <a:solidFill>
                  <a:srgbClr val="F0CBCB"/>
                </a:solidFill>
                <a:latin typeface="Campton Medium" panose="00000600000000000000" pitchFamily="50" charset="0"/>
              </a:rPr>
              <a:t>s</a:t>
            </a:r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ets up object</a:t>
            </a:r>
          </a:p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in the scene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16663" y="4443399"/>
            <a:ext cx="2293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Occluded geometry is discarded (clipping)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45040" y="4443399"/>
            <a:ext cx="23469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Fragment Shader generates pixels</a:t>
            </a:r>
          </a:p>
        </p:txBody>
      </p:sp>
    </p:spTree>
    <p:extLst>
      <p:ext uri="{BB962C8B-B14F-4D97-AF65-F5344CB8AC3E}">
        <p14:creationId xmlns:p14="http://schemas.microsoft.com/office/powerpoint/2010/main" val="396660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7888" y="859536"/>
            <a:ext cx="1092993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Graphics Pipeline is implemented in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Hardware has wildly different architectures and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It’s very difficult to program hardware directly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It’s nearly impossible to support multiple architectures</a:t>
            </a: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directly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Need a library or Application Programming Interface (API) to make it easy to write 3D applications across multiple hardware implementations </a:t>
            </a:r>
          </a:p>
        </p:txBody>
      </p:sp>
    </p:spTree>
    <p:extLst>
      <p:ext uri="{BB962C8B-B14F-4D97-AF65-F5344CB8AC3E}">
        <p14:creationId xmlns:p14="http://schemas.microsoft.com/office/powerpoint/2010/main" val="374041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73625"/>
            <a:ext cx="5852172" cy="25542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728" y="4225832"/>
            <a:ext cx="112014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OpenGL, Open Graphics Library, is an API introduced in 1992 to enable developers to take advantage of graphics hardware without having to know the details of the hardware architecture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0080" y="326580"/>
            <a:ext cx="327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Solution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58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920240"/>
            <a:ext cx="6492240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Post 2007, the proliferation of broad band connected mobile devices with graphics specific hardware demands a solution for 3D graphics delivered via the web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46" y="366341"/>
            <a:ext cx="5063946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728" y="4386252"/>
            <a:ext cx="11201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WebGL, Web Graphics Library, is an API based on OpenGL which enables developers to produce hardware accelerated 3D graphics on the web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50080" y="326580"/>
            <a:ext cx="3278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Solution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55982"/>
            <a:ext cx="5852172" cy="255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3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5305" y="4126377"/>
            <a:ext cx="112014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WebGL is language independent and built into all modern internet browsers</a:t>
            </a:r>
          </a:p>
          <a:p>
            <a:pPr algn="ctr"/>
            <a:endParaRPr lang="en-US" sz="10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 will use a framework called three.js to leverage WebGL through JavaScript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1255982"/>
            <a:ext cx="5852172" cy="25542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4480" y="329184"/>
            <a:ext cx="6343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WebGL is not JavaScript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728" y="795528"/>
            <a:ext cx="112014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 Few Words on three.js</a:t>
            </a:r>
          </a:p>
          <a:p>
            <a:pPr algn="ctr"/>
            <a:endParaRPr lang="en-US" sz="24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One of dozens of frameworks for 3D on the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Most widely adopted framework for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3D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Will be viable for years to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Higher performance, more capable technologies are on the horizon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  <a:hlinkClick r:id="rId3"/>
              </a:rPr>
              <a:t>Visit threejs.org for inspiration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365760"/>
            <a:ext cx="731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Visualizing Hurricane Katrina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72" y="1307431"/>
            <a:ext cx="5434003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880" y="1639050"/>
            <a:ext cx="607193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Data processed in Paraview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Converted to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Wind magnitudes normalized and</a:t>
            </a:r>
            <a:r>
              <a:rPr lang="en-US" sz="2800" dirty="0">
                <a:solidFill>
                  <a:srgbClr val="F0CBCB"/>
                </a:solidFill>
                <a:latin typeface="Campton Medium" panose="00000600000000000000" pitchFamily="50" charset="0"/>
              </a:rPr>
              <a:t> </a:t>
            </a: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applied to vertices as 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Data smoothed and decimated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Exported to Collada, a file format that can be loaded with three.js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2680" y="6264444"/>
            <a:ext cx="740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Data acquired from http</a:t>
            </a:r>
            <a:r>
              <a:rPr lang="en-US" sz="1400" i="1" dirty="0">
                <a:solidFill>
                  <a:srgbClr val="F0CBCB"/>
                </a:solidFill>
                <a:latin typeface="Campton Medium" panose="00000600000000000000" pitchFamily="50" charset="0"/>
              </a:rPr>
              <a:t>://www.cis.umassd.edu/~dkoop/cis467/assignment5.html</a:t>
            </a:r>
          </a:p>
        </p:txBody>
      </p:sp>
    </p:spTree>
    <p:extLst>
      <p:ext uri="{BB962C8B-B14F-4D97-AF65-F5344CB8AC3E}">
        <p14:creationId xmlns:p14="http://schemas.microsoft.com/office/powerpoint/2010/main" val="14126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38400" y="365760"/>
            <a:ext cx="73152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Visualizing Hurricane Katrina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72" y="1307431"/>
            <a:ext cx="5434003" cy="457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2680" y="6264444"/>
            <a:ext cx="7403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Data acquired from http</a:t>
            </a:r>
            <a:r>
              <a:rPr lang="en-US" sz="1400" i="1" dirty="0">
                <a:solidFill>
                  <a:srgbClr val="F0CBCB"/>
                </a:solidFill>
                <a:latin typeface="Campton Medium" panose="00000600000000000000" pitchFamily="50" charset="0"/>
              </a:rPr>
              <a:t>://www.cis.umassd.edu/~dkoop/cis467/assignment5.html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221" y="2316158"/>
            <a:ext cx="57510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Our Objectives:</a:t>
            </a:r>
          </a:p>
          <a:p>
            <a:endParaRPr lang="en-US" sz="8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0CBCB"/>
                </a:solidFill>
                <a:latin typeface="Campton Medium" panose="00000600000000000000" pitchFamily="50" charset="0"/>
              </a:rPr>
              <a:t>D</a:t>
            </a: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isplay this model in a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0CBCB"/>
                </a:solidFill>
                <a:latin typeface="Campton Medium" panose="00000600000000000000" pitchFamily="50" charset="0"/>
              </a:rPr>
              <a:t>A</a:t>
            </a:r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dd controls to interact with the model</a:t>
            </a:r>
            <a:endParaRPr lang="en-US" sz="28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57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1784" y="2395728"/>
            <a:ext cx="80267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Michael Cronin</a:t>
            </a: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Northwestern University</a:t>
            </a: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Interactive Data Visualization Specialist</a:t>
            </a: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michael.cronin@northwestern.edu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29890" y="457200"/>
            <a:ext cx="6332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What Tools Do We Need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06300" y="1528010"/>
            <a:ext cx="697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An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 browser that supports WebGL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t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hree.js source files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0468" y="4014862"/>
            <a:ext cx="115310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Microsoft Visual Studio Code - code.visualstudio.com</a:t>
            </a:r>
          </a:p>
          <a:p>
            <a:pPr algn="ctr"/>
            <a:endParaRPr lang="en-US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Mozilla Firefox – mozilla.org</a:t>
            </a:r>
          </a:p>
          <a:p>
            <a:pPr algn="ctr"/>
            <a:endParaRPr lang="en-US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</a:t>
            </a:r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hree.js Framework -  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threejs.org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0416" y="886968"/>
            <a:ext cx="1162119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Project files for this Workshop</a:t>
            </a:r>
          </a:p>
          <a:p>
            <a:pPr algn="ctr"/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endParaRPr lang="en-US" sz="40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github.com/</a:t>
            </a:r>
            <a:r>
              <a:rPr lang="en-US" sz="4000" dirty="0" err="1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nuitrcs</a:t>
            </a:r>
            <a:r>
              <a:rPr lang="en-US" sz="4000" dirty="0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  <a:latin typeface="Campton Medium" panose="00000600000000000000" pitchFamily="50" charset="0"/>
                <a:hlinkClick r:id="rId3"/>
              </a:rPr>
              <a:t>IntroToWebGLWorkshop</a:t>
            </a:r>
            <a:endParaRPr lang="en-US" sz="4000" dirty="0" smtClean="0">
              <a:solidFill>
                <a:schemeClr val="bg1"/>
              </a:solidFill>
              <a:latin typeface="Campton Medium" panose="00000600000000000000" pitchFamily="50" charset="0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Project files are located in the </a:t>
            </a:r>
            <a:r>
              <a:rPr lang="en-US" sz="3200" dirty="0" err="1" smtClean="0">
                <a:solidFill>
                  <a:srgbClr val="F0CBCB"/>
                </a:solidFill>
                <a:latin typeface="Campton Medium" panose="00000600000000000000" pitchFamily="50" charset="0"/>
              </a:rPr>
              <a:t>WebGLProject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directory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4232" y="886968"/>
            <a:ext cx="1000064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Project Files</a:t>
            </a:r>
          </a:p>
          <a:p>
            <a:pPr algn="ctr"/>
            <a:endParaRPr lang="en-US" sz="11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Campton Medium" panose="00000600000000000000" pitchFamily="50" charset="0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ndex.html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our working file</a:t>
            </a:r>
          </a:p>
          <a:p>
            <a:endParaRPr lang="en-US" sz="11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WorkshopFinal.html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the completed project</a:t>
            </a:r>
          </a:p>
          <a:p>
            <a:endParaRPr lang="en-US" sz="11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WorkshopTutorial.js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A JavaScript file containing all the code and lengthy comments explaining the script that loads and displays our data.</a:t>
            </a:r>
          </a:p>
          <a:p>
            <a:endParaRPr lang="en-US" sz="11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OnlineResources.pdf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A PDF file contains links to various online resources for creating WebGL visualizations.</a:t>
            </a:r>
          </a:p>
          <a:p>
            <a:endParaRPr lang="en-US" sz="24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2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4232" y="889455"/>
            <a:ext cx="10000649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Project Files</a:t>
            </a:r>
          </a:p>
          <a:p>
            <a:endParaRPr lang="en-US" sz="11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endParaRPr lang="en-US" sz="24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Data Folder:</a:t>
            </a: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Katrina.dae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Model we will load and visualize</a:t>
            </a:r>
          </a:p>
          <a:p>
            <a:endParaRPr lang="en-US" sz="3200" dirty="0" smtClean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t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hree Folder:</a:t>
            </a: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ColladaLoader.js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Model loader library</a:t>
            </a: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OrbitControls.js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Control library </a:t>
            </a: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latin typeface="Campton Medium" panose="00000600000000000000" pitchFamily="50" charset="0"/>
              </a:rPr>
              <a:t>three.js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 – Core three.js library</a:t>
            </a:r>
          </a:p>
        </p:txBody>
      </p:sp>
    </p:spTree>
    <p:extLst>
      <p:ext uri="{BB962C8B-B14F-4D97-AF65-F5344CB8AC3E}">
        <p14:creationId xmlns:p14="http://schemas.microsoft.com/office/powerpoint/2010/main" val="107436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6175" y="2268442"/>
            <a:ext cx="91985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!doctype html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-US" sz="2000" dirty="0" smtClean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lang=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"en"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meta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charset=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"utf-8"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style=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"margin: 0;"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&lt;!--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Include JavaScript libraries here --&gt;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goes here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52322" y="365760"/>
            <a:ext cx="9086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0CBCB"/>
                </a:solidFill>
                <a:latin typeface="Campton Medium" panose="00000600000000000000" pitchFamily="50" charset="0"/>
              </a:rPr>
              <a:t>i</a:t>
            </a:r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ndex.html is our work file</a:t>
            </a:r>
          </a:p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This is a minimal HTML framework 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8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6175" y="2268442"/>
            <a:ext cx="91985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-US" sz="2000" dirty="0">
                <a:solidFill>
                  <a:schemeClr val="bg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!doctype html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-US" sz="2000" dirty="0" smtClean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lang=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"en"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meta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charset=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"utf-8"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head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style=</a:t>
            </a:r>
            <a:r>
              <a:rPr lang="en-US" sz="20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"margin: 0;"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&lt;!--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Include JavaScript libraries here --&gt;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 </a:t>
            </a:r>
            <a:r>
              <a:rPr lang="en-US" sz="2000" dirty="0" smtClean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 </a:t>
            </a:r>
            <a:r>
              <a:rPr lang="en-US" sz="200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goes here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script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en-US" sz="2000" dirty="0">
                <a:solidFill>
                  <a:srgbClr val="00B0F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52322" y="365760"/>
            <a:ext cx="9086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We will be adding code in the green commented areas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6408" y="1719072"/>
            <a:ext cx="117524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remainder of this workshop will be interactive</a:t>
            </a:r>
          </a:p>
          <a:p>
            <a:pPr algn="ctr"/>
            <a:endParaRPr lang="en-US" sz="3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6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Please open index.html for editing</a:t>
            </a:r>
          </a:p>
          <a:p>
            <a:pPr algn="ctr"/>
            <a:endParaRPr lang="en-US" sz="36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pPr algn="ctr"/>
            <a:r>
              <a:rPr lang="en-US" sz="36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Open WorkShopTutorial.js to cut and paste code snippets as we work through the tutorial</a:t>
            </a:r>
            <a:endParaRPr lang="en-US" sz="36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2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2792" y="2350008"/>
            <a:ext cx="10175280" cy="21852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3D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What is WebGL?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Creating an interactive Visualization with WebGL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3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6267" y="1228949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What is 3D?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4835" y="2582265"/>
            <a:ext cx="72859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A representation or model of data</a:t>
            </a:r>
          </a:p>
          <a:p>
            <a:r>
              <a:rPr lang="en-US" sz="3200" dirty="0">
                <a:solidFill>
                  <a:srgbClr val="F0CBCB"/>
                </a:solidFill>
                <a:latin typeface="Campton Medium" panose="00000600000000000000" pitchFamily="50" charset="0"/>
              </a:rPr>
              <a:t>o</a:t>
            </a:r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n three axes usually representing width, length and height</a:t>
            </a:r>
          </a:p>
          <a:p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(often over a time interval)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4" y="2039815"/>
            <a:ext cx="5493750" cy="43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9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914400"/>
            <a:ext cx="6821943" cy="50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5600" y="1364832"/>
            <a:ext cx="46111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The ubiquity of 3D graphics and animation in films and games has made the technology accessible and attractive to leverage in Research and Academia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5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7360"/>
            <a:ext cx="109728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50158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Research and Academia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53212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Physical Sciences make extensive use of 3D for illustrations</a:t>
            </a:r>
            <a:endParaRPr lang="en-US" sz="28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550158"/>
            <a:ext cx="1097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Research and Academia</a:t>
            </a:r>
            <a:endParaRPr lang="en-US" sz="40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532120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Software and Instruments generate 3D images and animation</a:t>
            </a:r>
            <a:endParaRPr lang="en-US" sz="28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37360"/>
            <a:ext cx="10972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914400"/>
            <a:ext cx="6894879" cy="5024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76160" y="1911096"/>
            <a:ext cx="45318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0CBCB"/>
                </a:solidFill>
                <a:latin typeface="Campton Medium" panose="00000600000000000000" pitchFamily="50" charset="0"/>
              </a:rPr>
              <a:t>3D visualizations can clearly communicate data that traditionally would be presented in a spreadsheet, graph or chart</a:t>
            </a:r>
            <a:endParaRPr lang="en-US" sz="3200" dirty="0">
              <a:solidFill>
                <a:srgbClr val="F0CBCB"/>
              </a:solidFill>
              <a:latin typeface="Campton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Widescreen</PresentationFormat>
  <Paragraphs>223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Campton Medium</vt:lpstr>
      <vt:lpstr>Source Code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2018-04-09T21:48:47Z</dcterms:created>
  <dcterms:modified xsi:type="dcterms:W3CDTF">2018-04-10T19:40:06Z</dcterms:modified>
</cp:coreProperties>
</file>